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309" r:id="rId5"/>
    <p:sldId id="323" r:id="rId6"/>
    <p:sldId id="321" r:id="rId7"/>
    <p:sldId id="318" r:id="rId8"/>
    <p:sldId id="319" r:id="rId9"/>
    <p:sldId id="307" r:id="rId10"/>
    <p:sldId id="322" r:id="rId11"/>
    <p:sldId id="340" r:id="rId12"/>
    <p:sldId id="313" r:id="rId13"/>
    <p:sldId id="306" r:id="rId14"/>
    <p:sldId id="312" r:id="rId15"/>
    <p:sldId id="315" r:id="rId16"/>
    <p:sldId id="334" r:id="rId17"/>
    <p:sldId id="339" r:id="rId18"/>
    <p:sldId id="335" r:id="rId19"/>
    <p:sldId id="336" r:id="rId20"/>
    <p:sldId id="338" r:id="rId21"/>
    <p:sldId id="337" r:id="rId22"/>
    <p:sldId id="316" r:id="rId23"/>
    <p:sldId id="3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068" autoAdjust="0"/>
  </p:normalViewPr>
  <p:slideViewPr>
    <p:cSldViewPr snapToGrid="0">
      <p:cViewPr varScale="1">
        <p:scale>
          <a:sx n="55" d="100"/>
          <a:sy n="55" d="100"/>
        </p:scale>
        <p:origin x="13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353B0E-0E42-4F8E-A71C-226A11B5769D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</dgm:pt>
    <dgm:pt modelId="{B43524CC-7855-4FB0-B1AB-11C7A4F09140}">
      <dgm:prSet phldrT="[Text]"/>
      <dgm:spPr/>
      <dgm:t>
        <a:bodyPr/>
        <a:lstStyle/>
        <a:p>
          <a:r>
            <a:rPr lang="en-GB" b="1" dirty="0">
              <a:latin typeface="Century Gothic" panose="020B0502020202020204" pitchFamily="34" charset="0"/>
            </a:rPr>
            <a:t>Phase 1: Research</a:t>
          </a:r>
        </a:p>
      </dgm:t>
    </dgm:pt>
    <dgm:pt modelId="{B6570800-3E4D-4E71-B393-709686046780}" type="parTrans" cxnId="{B660ED43-3BC4-49EC-A3EC-BF0C9ED35A78}">
      <dgm:prSet/>
      <dgm:spPr/>
      <dgm:t>
        <a:bodyPr/>
        <a:lstStyle/>
        <a:p>
          <a:endParaRPr lang="en-GB"/>
        </a:p>
      </dgm:t>
    </dgm:pt>
    <dgm:pt modelId="{CAA4C618-EE32-417D-BC59-42BE2A7C641C}" type="sibTrans" cxnId="{B660ED43-3BC4-49EC-A3EC-BF0C9ED35A78}">
      <dgm:prSet/>
      <dgm:spPr/>
      <dgm:t>
        <a:bodyPr/>
        <a:lstStyle/>
        <a:p>
          <a:endParaRPr lang="en-GB"/>
        </a:p>
      </dgm:t>
    </dgm:pt>
    <dgm:pt modelId="{0156F85D-E622-423B-B379-6E1F05D37BD7}">
      <dgm:prSet phldrT="[Text]"/>
      <dgm:spPr/>
      <dgm:t>
        <a:bodyPr/>
        <a:lstStyle/>
        <a:p>
          <a:r>
            <a:rPr lang="en-GB" b="1" dirty="0">
              <a:latin typeface="Century Gothic" panose="020B0502020202020204" pitchFamily="34" charset="0"/>
            </a:rPr>
            <a:t>Phase 2: Develop Route Map </a:t>
          </a:r>
        </a:p>
      </dgm:t>
    </dgm:pt>
    <dgm:pt modelId="{AB563465-9289-4F6B-B13F-646BAC8576C2}" type="parTrans" cxnId="{FD99A6CF-C335-485C-9BF3-A6D150517095}">
      <dgm:prSet/>
      <dgm:spPr/>
      <dgm:t>
        <a:bodyPr/>
        <a:lstStyle/>
        <a:p>
          <a:endParaRPr lang="en-GB"/>
        </a:p>
      </dgm:t>
    </dgm:pt>
    <dgm:pt modelId="{76C39A1E-1FE1-46A5-97D3-2F902D5AE39A}" type="sibTrans" cxnId="{FD99A6CF-C335-485C-9BF3-A6D150517095}">
      <dgm:prSet/>
      <dgm:spPr/>
      <dgm:t>
        <a:bodyPr/>
        <a:lstStyle/>
        <a:p>
          <a:endParaRPr lang="en-GB"/>
        </a:p>
      </dgm:t>
    </dgm:pt>
    <dgm:pt modelId="{D5A17000-DCB4-48D6-BC82-57F33FE07C30}">
      <dgm:prSet phldrT="[Text]"/>
      <dgm:spPr/>
      <dgm:t>
        <a:bodyPr/>
        <a:lstStyle/>
        <a:p>
          <a:r>
            <a:rPr lang="en-GB" b="1" dirty="0">
              <a:latin typeface="Century Gothic" panose="020B0502020202020204" pitchFamily="34" charset="0"/>
            </a:rPr>
            <a:t>Phase 3: Develop Guidance </a:t>
          </a:r>
        </a:p>
      </dgm:t>
    </dgm:pt>
    <dgm:pt modelId="{975FAF07-0C4F-44BE-9C9C-A9875F431D79}" type="parTrans" cxnId="{F9529A9D-4C97-4DA1-BA34-034AF6536759}">
      <dgm:prSet/>
      <dgm:spPr/>
      <dgm:t>
        <a:bodyPr/>
        <a:lstStyle/>
        <a:p>
          <a:endParaRPr lang="en-GB"/>
        </a:p>
      </dgm:t>
    </dgm:pt>
    <dgm:pt modelId="{8F1EE1D4-75A5-49C4-BA42-02F900823457}" type="sibTrans" cxnId="{F9529A9D-4C97-4DA1-BA34-034AF6536759}">
      <dgm:prSet/>
      <dgm:spPr/>
      <dgm:t>
        <a:bodyPr/>
        <a:lstStyle/>
        <a:p>
          <a:endParaRPr lang="en-GB"/>
        </a:p>
      </dgm:t>
    </dgm:pt>
    <dgm:pt modelId="{56DBE3F5-E568-4145-A478-E6C0B52E515B}" type="pres">
      <dgm:prSet presAssocID="{82353B0E-0E42-4F8E-A71C-226A11B5769D}" presName="CompostProcess" presStyleCnt="0">
        <dgm:presLayoutVars>
          <dgm:dir/>
          <dgm:resizeHandles val="exact"/>
        </dgm:presLayoutVars>
      </dgm:prSet>
      <dgm:spPr/>
    </dgm:pt>
    <dgm:pt modelId="{03A5FA8C-05F3-468E-9CDD-56632F6033E6}" type="pres">
      <dgm:prSet presAssocID="{82353B0E-0E42-4F8E-A71C-226A11B5769D}" presName="arrow" presStyleLbl="bgShp" presStyleIdx="0" presStyleCnt="1"/>
      <dgm:spPr/>
    </dgm:pt>
    <dgm:pt modelId="{B152285E-ABED-4297-9B3D-FE4EA03D0330}" type="pres">
      <dgm:prSet presAssocID="{82353B0E-0E42-4F8E-A71C-226A11B5769D}" presName="linearProcess" presStyleCnt="0"/>
      <dgm:spPr/>
    </dgm:pt>
    <dgm:pt modelId="{37F68E08-9F67-4915-A0A0-DAC1715AF5F6}" type="pres">
      <dgm:prSet presAssocID="{B43524CC-7855-4FB0-B1AB-11C7A4F09140}" presName="textNode" presStyleLbl="node1" presStyleIdx="0" presStyleCnt="3">
        <dgm:presLayoutVars>
          <dgm:bulletEnabled val="1"/>
        </dgm:presLayoutVars>
      </dgm:prSet>
      <dgm:spPr/>
    </dgm:pt>
    <dgm:pt modelId="{90893626-645F-4BAC-88CA-30C7EB209431}" type="pres">
      <dgm:prSet presAssocID="{CAA4C618-EE32-417D-BC59-42BE2A7C641C}" presName="sibTrans" presStyleCnt="0"/>
      <dgm:spPr/>
    </dgm:pt>
    <dgm:pt modelId="{4DA89BD2-D690-459B-B5F0-6322E7B5B289}" type="pres">
      <dgm:prSet presAssocID="{0156F85D-E622-423B-B379-6E1F05D37BD7}" presName="textNode" presStyleLbl="node1" presStyleIdx="1" presStyleCnt="3">
        <dgm:presLayoutVars>
          <dgm:bulletEnabled val="1"/>
        </dgm:presLayoutVars>
      </dgm:prSet>
      <dgm:spPr/>
    </dgm:pt>
    <dgm:pt modelId="{56148AA2-FE69-402E-BEA3-659D5B804358}" type="pres">
      <dgm:prSet presAssocID="{76C39A1E-1FE1-46A5-97D3-2F902D5AE39A}" presName="sibTrans" presStyleCnt="0"/>
      <dgm:spPr/>
    </dgm:pt>
    <dgm:pt modelId="{F3949D1D-4EB1-455E-90B1-9441798F6D5B}" type="pres">
      <dgm:prSet presAssocID="{D5A17000-DCB4-48D6-BC82-57F33FE07C30}" presName="textNode" presStyleLbl="node1" presStyleIdx="2" presStyleCnt="3" custLinFactNeighborY="0">
        <dgm:presLayoutVars>
          <dgm:bulletEnabled val="1"/>
        </dgm:presLayoutVars>
      </dgm:prSet>
      <dgm:spPr/>
    </dgm:pt>
  </dgm:ptLst>
  <dgm:cxnLst>
    <dgm:cxn modelId="{B660ED43-3BC4-49EC-A3EC-BF0C9ED35A78}" srcId="{82353B0E-0E42-4F8E-A71C-226A11B5769D}" destId="{B43524CC-7855-4FB0-B1AB-11C7A4F09140}" srcOrd="0" destOrd="0" parTransId="{B6570800-3E4D-4E71-B393-709686046780}" sibTransId="{CAA4C618-EE32-417D-BC59-42BE2A7C641C}"/>
    <dgm:cxn modelId="{3F140351-FEE7-489B-9710-393B1EB215CE}" type="presOf" srcId="{B43524CC-7855-4FB0-B1AB-11C7A4F09140}" destId="{37F68E08-9F67-4915-A0A0-DAC1715AF5F6}" srcOrd="0" destOrd="0" presId="urn:microsoft.com/office/officeart/2005/8/layout/hProcess9"/>
    <dgm:cxn modelId="{F9529A9D-4C97-4DA1-BA34-034AF6536759}" srcId="{82353B0E-0E42-4F8E-A71C-226A11B5769D}" destId="{D5A17000-DCB4-48D6-BC82-57F33FE07C30}" srcOrd="2" destOrd="0" parTransId="{975FAF07-0C4F-44BE-9C9C-A9875F431D79}" sibTransId="{8F1EE1D4-75A5-49C4-BA42-02F900823457}"/>
    <dgm:cxn modelId="{831765BE-70E3-4D24-A4D5-F71FAC6E0CA2}" type="presOf" srcId="{82353B0E-0E42-4F8E-A71C-226A11B5769D}" destId="{56DBE3F5-E568-4145-A478-E6C0B52E515B}" srcOrd="0" destOrd="0" presId="urn:microsoft.com/office/officeart/2005/8/layout/hProcess9"/>
    <dgm:cxn modelId="{FD99A6CF-C335-485C-9BF3-A6D150517095}" srcId="{82353B0E-0E42-4F8E-A71C-226A11B5769D}" destId="{0156F85D-E622-423B-B379-6E1F05D37BD7}" srcOrd="1" destOrd="0" parTransId="{AB563465-9289-4F6B-B13F-646BAC8576C2}" sibTransId="{76C39A1E-1FE1-46A5-97D3-2F902D5AE39A}"/>
    <dgm:cxn modelId="{F744DEEC-6FD6-4DA5-8889-685A6453293E}" type="presOf" srcId="{0156F85D-E622-423B-B379-6E1F05D37BD7}" destId="{4DA89BD2-D690-459B-B5F0-6322E7B5B289}" srcOrd="0" destOrd="0" presId="urn:microsoft.com/office/officeart/2005/8/layout/hProcess9"/>
    <dgm:cxn modelId="{1C66E0F0-725F-42B7-A60F-80E95AC8FD9F}" type="presOf" srcId="{D5A17000-DCB4-48D6-BC82-57F33FE07C30}" destId="{F3949D1D-4EB1-455E-90B1-9441798F6D5B}" srcOrd="0" destOrd="0" presId="urn:microsoft.com/office/officeart/2005/8/layout/hProcess9"/>
    <dgm:cxn modelId="{5B219E34-6290-4946-B34E-8D5EB4C0C1C6}" type="presParOf" srcId="{56DBE3F5-E568-4145-A478-E6C0B52E515B}" destId="{03A5FA8C-05F3-468E-9CDD-56632F6033E6}" srcOrd="0" destOrd="0" presId="urn:microsoft.com/office/officeart/2005/8/layout/hProcess9"/>
    <dgm:cxn modelId="{1707A2F9-0F1F-44CB-8D93-A2D037489454}" type="presParOf" srcId="{56DBE3F5-E568-4145-A478-E6C0B52E515B}" destId="{B152285E-ABED-4297-9B3D-FE4EA03D0330}" srcOrd="1" destOrd="0" presId="urn:microsoft.com/office/officeart/2005/8/layout/hProcess9"/>
    <dgm:cxn modelId="{16A73589-86B1-4ACF-B937-77BEFB247362}" type="presParOf" srcId="{B152285E-ABED-4297-9B3D-FE4EA03D0330}" destId="{37F68E08-9F67-4915-A0A0-DAC1715AF5F6}" srcOrd="0" destOrd="0" presId="urn:microsoft.com/office/officeart/2005/8/layout/hProcess9"/>
    <dgm:cxn modelId="{4118CEBC-9D39-43EE-AD4C-29A63C072A52}" type="presParOf" srcId="{B152285E-ABED-4297-9B3D-FE4EA03D0330}" destId="{90893626-645F-4BAC-88CA-30C7EB209431}" srcOrd="1" destOrd="0" presId="urn:microsoft.com/office/officeart/2005/8/layout/hProcess9"/>
    <dgm:cxn modelId="{8DB9269F-4A9D-4D30-BD5E-7D023307A6D3}" type="presParOf" srcId="{B152285E-ABED-4297-9B3D-FE4EA03D0330}" destId="{4DA89BD2-D690-459B-B5F0-6322E7B5B289}" srcOrd="2" destOrd="0" presId="urn:microsoft.com/office/officeart/2005/8/layout/hProcess9"/>
    <dgm:cxn modelId="{388F8F39-FF0B-4BC4-A4A2-A96343823204}" type="presParOf" srcId="{B152285E-ABED-4297-9B3D-FE4EA03D0330}" destId="{56148AA2-FE69-402E-BEA3-659D5B804358}" srcOrd="3" destOrd="0" presId="urn:microsoft.com/office/officeart/2005/8/layout/hProcess9"/>
    <dgm:cxn modelId="{58330D23-0787-41BA-B50C-2A2C2AFB4178}" type="presParOf" srcId="{B152285E-ABED-4297-9B3D-FE4EA03D0330}" destId="{F3949D1D-4EB1-455E-90B1-9441798F6D5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5FA8C-05F3-468E-9CDD-56632F6033E6}">
      <dsp:nvSpPr>
        <dsp:cNvPr id="0" name=""/>
        <dsp:cNvSpPr/>
      </dsp:nvSpPr>
      <dsp:spPr>
        <a:xfrm>
          <a:off x="641736" y="0"/>
          <a:ext cx="7273013" cy="480218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F68E08-9F67-4915-A0A0-DAC1715AF5F6}">
      <dsp:nvSpPr>
        <dsp:cNvPr id="0" name=""/>
        <dsp:cNvSpPr/>
      </dsp:nvSpPr>
      <dsp:spPr>
        <a:xfrm>
          <a:off x="9191" y="1440656"/>
          <a:ext cx="2754119" cy="19208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 dirty="0">
              <a:latin typeface="Century Gothic" panose="020B0502020202020204" pitchFamily="34" charset="0"/>
            </a:rPr>
            <a:t>Phase 1: Research</a:t>
          </a:r>
        </a:p>
      </dsp:txBody>
      <dsp:txXfrm>
        <a:off x="102960" y="1534425"/>
        <a:ext cx="2566581" cy="1733336"/>
      </dsp:txXfrm>
    </dsp:sp>
    <dsp:sp modelId="{4DA89BD2-D690-459B-B5F0-6322E7B5B289}">
      <dsp:nvSpPr>
        <dsp:cNvPr id="0" name=""/>
        <dsp:cNvSpPr/>
      </dsp:nvSpPr>
      <dsp:spPr>
        <a:xfrm>
          <a:off x="2901183" y="1440656"/>
          <a:ext cx="2754119" cy="19208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 dirty="0">
              <a:latin typeface="Century Gothic" panose="020B0502020202020204" pitchFamily="34" charset="0"/>
            </a:rPr>
            <a:t>Phase 2: Develop Route Map </a:t>
          </a:r>
        </a:p>
      </dsp:txBody>
      <dsp:txXfrm>
        <a:off x="2994952" y="1534425"/>
        <a:ext cx="2566581" cy="1733336"/>
      </dsp:txXfrm>
    </dsp:sp>
    <dsp:sp modelId="{F3949D1D-4EB1-455E-90B1-9441798F6D5B}">
      <dsp:nvSpPr>
        <dsp:cNvPr id="0" name=""/>
        <dsp:cNvSpPr/>
      </dsp:nvSpPr>
      <dsp:spPr>
        <a:xfrm>
          <a:off x="5793176" y="1440656"/>
          <a:ext cx="2754119" cy="19208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 dirty="0">
              <a:latin typeface="Century Gothic" panose="020B0502020202020204" pitchFamily="34" charset="0"/>
            </a:rPr>
            <a:t>Phase 3: Develop Guidance </a:t>
          </a:r>
        </a:p>
      </dsp:txBody>
      <dsp:txXfrm>
        <a:off x="5886945" y="1534425"/>
        <a:ext cx="2566581" cy="1733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10:51:07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10:51:07.5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10:51:07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10:51:08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10:51:09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3T10:51:09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0D950-C45F-435E-9438-A35ECE1DCFBC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68C7F-8F0D-44DC-B9BC-FF10C8885C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4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01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228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228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330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990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101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101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101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101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101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5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707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2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707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228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228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71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707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965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68C7F-8F0D-44DC-B9BC-FF10C8885CC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22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CD9E-BBCD-4097-82E6-56AFC34CB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4BAB8-D476-4FC3-A212-7F8C1E860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E757D-4B25-4A7E-A0A9-B9E2418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03B4-55D2-4555-B6F0-F0D26C8C0B19}" type="datetime1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AC847-B936-47F3-8E4D-C25A9536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05CAA-006C-4E7F-AFAA-8B958A81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60D3-3206-4F60-B750-D3B8E09F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0D42FC-9B3A-44B6-8C4F-00FC78012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04A2D-7B6B-4328-9821-06E94AA0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0886-4B5C-4555-8B05-99DB620732FA}" type="datetime1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96E21-FDBA-4BF3-8706-1FA05B78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8FF62-3C1F-4C6F-AD43-A4AF0F61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70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35E1B9-4D7C-440E-A711-2A49CA0BD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8F564-EB31-470F-9AB8-76FCD6FB4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0A7E-1A71-4237-9671-8C503C2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0B9-FF6F-4A8B-B65C-18655BE68F42}" type="datetime1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9790B-2957-4569-977F-7D6833E5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E6C7C-2F7B-4C84-9A77-5D5A08BE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16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D5162-EB95-4E5F-B051-5E2F4D01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2DA64-B0D6-435D-8E93-CF0FA5EBA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F2031-2D61-45EF-91B8-2748E5C0A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586-EE60-47AB-A66A-08467C70F33F}" type="datetime1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E1420-706C-4721-9C09-954D642C6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A118B-AF13-4CC2-A22A-7D3F6D36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98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B0A0-9C12-4326-98F0-D88F438F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3D67C-CE33-4B0A-976C-46A80AD84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9AC97-402D-446D-9D89-AC36AFE19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BB59-86BB-4E84-B688-9385934A0684}" type="datetime1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BD73D-1502-4714-860B-6C5FC02F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E78C8-DF02-4E25-8B63-40660376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43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12F3-D7C8-496F-BEF3-32E429F7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6FD31-84EB-415A-A06D-29E648057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8FC29-66E6-44C4-9C27-ADDE0F1A6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557EE-3177-40DD-9266-9602404D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FB9B7-409A-4FB3-BD70-5537F20DE64B}" type="datetime1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25B27-EF4E-4E65-B76E-92CE41D8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97718-ED84-4978-A42E-95C46045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39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2E3BB-396E-4194-B10A-D5CBC2AF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B22A4-5B95-420A-94CA-C375D3769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10E3A-4498-4B6F-859F-341C5CD48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14246-D6A6-4A0E-AAAE-E20C3C874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09685-6EA8-4E41-855A-4C2E60F12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AAAFFC-5A4E-4290-8EC1-E81421669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97D4-52B9-4C34-9374-F27F5CF85D01}" type="datetime1">
              <a:rPr lang="en-GB" smtClean="0"/>
              <a:t>04/10/2022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5943B-A11A-46CB-A6FD-E261AD260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068E1-6DAF-4B24-B263-C1C3F562C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39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F0BA-F6D3-4A25-9769-BD2B690C6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AD681-622A-41DB-B36E-8685B511B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D915-60CF-4DC2-8038-A5FA9B1E9825}" type="datetime1">
              <a:rPr lang="en-GB" smtClean="0"/>
              <a:t>04/10/2022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08C1B-56E7-4B02-B3CC-363662F8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BE360-80F6-46E1-B0C8-8FF56AC0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52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848A26-A304-41D0-AF97-C1A7DFB3A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B701-7ED7-4347-81D2-1FB21F43E282}" type="datetime1">
              <a:rPr lang="en-GB" smtClean="0"/>
              <a:t>04/10/2022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64C1F-FE90-4B51-9582-620B5EC5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E3409-CB06-411F-B5DF-83710C37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21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6BB5-E855-4430-9855-C0B2A7AB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089FC-BE79-4D7B-A25C-CC9F1C076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C0E6E-1DBF-4C55-BEB6-8B42AF363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2F20D-D86E-4AAD-A491-CD20EB6B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6F90-1AF8-4E5E-82A8-4C37268D4A74}" type="datetime1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4489E-9ED1-44E2-A201-52CAFBC3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ED991-054F-4A3E-B9C1-D14A7C43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48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D4BEA-6788-4484-85DC-6C8F061D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DC75A3-35D4-49DD-893D-E4654F7739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ACA3F-527D-4126-AEBE-1090EE1E3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6A481-BE10-4D36-AF09-CE0F31E7F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7391C-5317-459F-9CE6-F3664E8E9B0F}" type="datetime1">
              <a:rPr lang="en-GB" smtClean="0"/>
              <a:t>04/10/2022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68361D-43B8-4419-BEC0-98FFBB581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3ED10-10F2-4F2F-81AA-EB828224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19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3C81C-03B6-4903-B6E8-C6671976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EC574-92ED-4BED-8315-77EFD87E6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9918A-3628-49D7-9D2E-E9D0BD04D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2FEB6-4B8A-4E76-83F6-A0F6FFFAB2BA}" type="datetime1">
              <a:rPr lang="en-GB" smtClean="0"/>
              <a:t>04/10/2022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E4963-0BF7-421C-8A7A-4BB0BEE58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4180C-CA6C-4455-A293-F458C5FEB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D0276-8CED-46F7-BE87-29502D832C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58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10" Type="http://schemas.openxmlformats.org/officeDocument/2006/relationships/customXml" Target="../ink/ink6.xml"/><Relationship Id="rId4" Type="http://schemas.openxmlformats.org/officeDocument/2006/relationships/customXml" Target="../ink/ink1.xml"/><Relationship Id="rId9" Type="http://schemas.openxmlformats.org/officeDocument/2006/relationships/customXml" Target="../ink/ink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cl.org.uk/ethnic-diversity-route-map-resources.as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mailto:srabani.sen@fullclr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0DA5-F717-41F5-8234-9D9905D66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5" y="1331355"/>
            <a:ext cx="11726561" cy="232174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Route map to greater ethnic diversity in the environment sector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4D6E0-7B18-4C1F-9D1D-8139A71D0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995" y="4399724"/>
            <a:ext cx="11936625" cy="232174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800080"/>
                </a:solidFill>
                <a:latin typeface="Century Gothic" panose="020B0502020202020204" pitchFamily="34" charset="0"/>
              </a:rPr>
              <a:t>Srabani Sen, CEO, Full Colour</a:t>
            </a:r>
          </a:p>
          <a:p>
            <a:r>
              <a:rPr lang="en-GB" sz="3600" b="1" dirty="0">
                <a:solidFill>
                  <a:srgbClr val="800080"/>
                </a:solidFill>
                <a:latin typeface="Century Gothic" panose="020B0502020202020204" pitchFamily="34" charset="0"/>
              </a:rPr>
              <a:t>October 2022</a:t>
            </a:r>
          </a:p>
          <a:p>
            <a:r>
              <a:rPr lang="en-GB" sz="36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	www.fullclr.com		srabani.sen@fullclr.com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08DD4-16F7-4E5A-98D5-4CCB7BAA5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5" y="0"/>
            <a:ext cx="4240695" cy="169648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98317-4ED0-4D49-8382-A66BB0A8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34867C-6276-4C68-A9AD-E3DC11CD6C5D}"/>
              </a:ext>
            </a:extLst>
          </p:cNvPr>
          <p:cNvCxnSpPr>
            <a:cxnSpLocks/>
          </p:cNvCxnSpPr>
          <p:nvPr/>
        </p:nvCxnSpPr>
        <p:spPr>
          <a:xfrm>
            <a:off x="383059" y="3950462"/>
            <a:ext cx="11516497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97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What’s the route map for (focus)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The route map will significantly contribute to: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fontAlgn="base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Lowering barriers for people of colour joining, progressing and thriving in the sector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fontAlgn="base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Cultivating a genuinely inclusive culture within each organisation and across the sector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fontAlgn="base">
              <a:spcAft>
                <a:spcPts val="800"/>
              </a:spcAft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Increasing ethnic diversity within the sector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10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149009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7800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42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Who?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</a:t>
            </a: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lear, visible and significant change could be made by focusing on:</a:t>
            </a:r>
          </a:p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ncreasing the ethnic diversity of staff and leaders</a:t>
            </a:r>
          </a:p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</a:t>
            </a: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ddressing the culture of organisations and the sector 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Leaders, HR professionals and managers have the most influential role to play and therefore the actions devised relate to what they can do.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People of colour also have a clear role to play as they 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choose – driving change v not overburdening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11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149009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7800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4"/>
            <a:ext cx="10515600" cy="982111"/>
          </a:xfrm>
        </p:spPr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Summary of route map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57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12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244808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982579" y="6721475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70440"/>
            <a:ext cx="1007517" cy="982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F9A02D-53F9-4925-AFC3-FB9F31932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140" y="914061"/>
            <a:ext cx="7860376" cy="55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5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096205" cy="899436"/>
          </a:xfrm>
        </p:spPr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3 phases of journey to long term change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13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850"/>
            <a:ext cx="1007517" cy="982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EC0CBC-D500-E8A6-CCB1-04AF3ABB6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36482"/>
            <a:ext cx="10709366" cy="56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8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Four categories of milestones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89974" cy="484284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Evolving culture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Y1:Definitions, equipping leaders/managers/HR, commit to action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Beginning to address racism and enabling people of colour to progress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Y1: Understanding POC experience, establishing structured support for POC, reporting racism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Increasing ethnic diversity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Y1: Benchmark data (Race Report), 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Embedding action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Y1: Sector learning </a:t>
            </a:r>
            <a:r>
              <a:rPr lang="en-GB" dirty="0" err="1">
                <a:latin typeface="Century Gothic" panose="020B0502020202020204" pitchFamily="34" charset="0"/>
              </a:rPr>
              <a:t>est’d</a:t>
            </a:r>
            <a:r>
              <a:rPr lang="en-GB" dirty="0">
                <a:latin typeface="Century Gothic" panose="020B0502020202020204" pitchFamily="34" charset="0"/>
              </a:rPr>
              <a:t>, orgs develop change plans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14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668467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7800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0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</p:spPr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Guidance manual chapters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0" y="1219200"/>
            <a:ext cx="10929730" cy="5475771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Key terms						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Roles of leaders, managers and HR/Learning and Development Practitioners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Making a public commitment to action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Developing an action plan				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Sharing your vision, actions and progress	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Working with people of colour in your organisation to define the role they want to play in driving change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Developing guidance on inclusive behaviours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Beginning to address racism and enabling people of colour to progress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Debiasing recruitment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Other policies to consider </a:t>
            </a:r>
          </a:p>
          <a:p>
            <a:pPr>
              <a:spcBef>
                <a:spcPts val="0"/>
              </a:spcBef>
            </a:pPr>
            <a:r>
              <a:rPr lang="en-GB" sz="74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Resources and specialist agencies</a:t>
            </a:r>
            <a:endParaRPr lang="en-GB" sz="7400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15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708223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7089"/>
            <a:ext cx="1007517" cy="9821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C701B84-D014-111D-2A99-F7F363FB404D}"/>
              </a:ext>
            </a:extLst>
          </p:cNvPr>
          <p:cNvGrpSpPr/>
          <p:nvPr/>
        </p:nvGrpSpPr>
        <p:grpSpPr>
          <a:xfrm>
            <a:off x="3856409" y="1815303"/>
            <a:ext cx="360" cy="360"/>
            <a:chOff x="3856409" y="181530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71203A7-2D13-FB99-A3E0-3DDAB80226C5}"/>
                    </a:ext>
                  </a:extLst>
                </p14:cNvPr>
                <p14:cNvContentPartPr/>
                <p14:nvPr/>
              </p14:nvContentPartPr>
              <p14:xfrm>
                <a:off x="3856409" y="1815303"/>
                <a:ext cx="3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71203A7-2D13-FB99-A3E0-3DDAB80226C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47409" y="18063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8E3761D-8007-BD27-6C2C-298EC14174DD}"/>
                    </a:ext>
                  </a:extLst>
                </p14:cNvPr>
                <p14:cNvContentPartPr/>
                <p14:nvPr/>
              </p14:nvContentPartPr>
              <p14:xfrm>
                <a:off x="3856409" y="1815303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8E3761D-8007-BD27-6C2C-298EC14174D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47409" y="18063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2E959BD-8FE3-463E-E70B-3AB1ADAEA35A}"/>
                    </a:ext>
                  </a:extLst>
                </p14:cNvPr>
                <p14:cNvContentPartPr/>
                <p14:nvPr/>
              </p14:nvContentPartPr>
              <p14:xfrm>
                <a:off x="3856409" y="1815303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2E959BD-8FE3-463E-E70B-3AB1ADAEA35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47409" y="18063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3630DD-EFCF-7EAD-4E9B-03D25ABCC43E}"/>
              </a:ext>
            </a:extLst>
          </p:cNvPr>
          <p:cNvGrpSpPr/>
          <p:nvPr/>
        </p:nvGrpSpPr>
        <p:grpSpPr>
          <a:xfrm>
            <a:off x="2689649" y="1722783"/>
            <a:ext cx="360" cy="360"/>
            <a:chOff x="2689649" y="172278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D28B599-F59B-A871-F327-1A675B4E388B}"/>
                    </a:ext>
                  </a:extLst>
                </p14:cNvPr>
                <p14:cNvContentPartPr/>
                <p14:nvPr/>
              </p14:nvContentPartPr>
              <p14:xfrm>
                <a:off x="2689649" y="1722783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D28B599-F59B-A871-F327-1A675B4E388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0649" y="17137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0674A14-88EF-A207-2C4E-3FE40C4755BD}"/>
                    </a:ext>
                  </a:extLst>
                </p14:cNvPr>
                <p14:cNvContentPartPr/>
                <p14:nvPr/>
              </p14:nvContentPartPr>
              <p14:xfrm>
                <a:off x="2689649" y="1722783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0674A14-88EF-A207-2C4E-3FE40C4755B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0649" y="17137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684E5B-23B0-2FA5-6238-75419DF5E571}"/>
                    </a:ext>
                  </a:extLst>
                </p14:cNvPr>
                <p14:cNvContentPartPr/>
                <p14:nvPr/>
              </p14:nvContentPartPr>
              <p14:xfrm>
                <a:off x="2689649" y="1722783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684E5B-23B0-2FA5-6238-75419DF5E57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0649" y="17137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55476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E.g. Roles of leaders, managers, HR/L&amp;D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16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734727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850"/>
            <a:ext cx="1007517" cy="9821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08A593-1A0F-C6D8-C65D-276E6EF7A2F9}"/>
              </a:ext>
            </a:extLst>
          </p:cNvPr>
          <p:cNvGrpSpPr/>
          <p:nvPr/>
        </p:nvGrpSpPr>
        <p:grpSpPr>
          <a:xfrm>
            <a:off x="2319130" y="1455102"/>
            <a:ext cx="7036905" cy="5144480"/>
            <a:chOff x="0" y="0"/>
            <a:chExt cx="6260100" cy="43354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74CB42-3E85-EF8C-FD4D-DFAA36833AC8}"/>
                </a:ext>
              </a:extLst>
            </p:cNvPr>
            <p:cNvGrpSpPr/>
            <p:nvPr/>
          </p:nvGrpSpPr>
          <p:grpSpPr>
            <a:xfrm>
              <a:off x="0" y="0"/>
              <a:ext cx="6260100" cy="4335400"/>
              <a:chOff x="0" y="0"/>
              <a:chExt cx="6260100" cy="4335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3EFD43-2F1C-13E6-D585-33A7D018506D}"/>
                  </a:ext>
                </a:extLst>
              </p:cNvPr>
              <p:cNvSpPr/>
              <p:nvPr/>
            </p:nvSpPr>
            <p:spPr>
              <a:xfrm>
                <a:off x="0" y="0"/>
                <a:ext cx="6260100" cy="433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2F33D91-8420-5CCB-140E-52B2F831EED3}"/>
                  </a:ext>
                </a:extLst>
              </p:cNvPr>
              <p:cNvSpPr/>
              <p:nvPr/>
            </p:nvSpPr>
            <p:spPr>
              <a:xfrm>
                <a:off x="2517193" y="1718782"/>
                <a:ext cx="1225736" cy="1225736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12" name="Text Box 4">
                <a:extLst>
                  <a:ext uri="{FF2B5EF4-FFF2-40B4-BE49-F238E27FC236}">
                    <a16:creationId xmlns:a16="http://schemas.microsoft.com/office/drawing/2014/main" id="{333A80B5-C5CF-7B3B-FFC9-2F4C0CEB13B5}"/>
                  </a:ext>
                </a:extLst>
              </p:cNvPr>
              <p:cNvSpPr txBox="1"/>
              <p:nvPr/>
            </p:nvSpPr>
            <p:spPr>
              <a:xfrm>
                <a:off x="2696698" y="1898287"/>
                <a:ext cx="866726" cy="8667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550" tIns="35550" rIns="35550" bIns="3555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2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entury Gothic" panose="020B0502020202020204" pitchFamily="34" charset="0"/>
                  </a:rPr>
                  <a:t>Role</a:t>
                </a:r>
                <a:endParaRPr lang="en-GB" sz="1100" dirty="0"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C6AC050A-454B-3778-2CC3-12CEBBEB9697}"/>
                  </a:ext>
                </a:extLst>
              </p:cNvPr>
              <p:cNvSpPr/>
              <p:nvPr/>
            </p:nvSpPr>
            <p:spPr>
              <a:xfrm rot="-5400000">
                <a:off x="2999907" y="1272201"/>
                <a:ext cx="260307" cy="416750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4BD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4D6461AF-9E3B-6CA4-1231-8A832BFA6085}"/>
                  </a:ext>
                </a:extLst>
              </p:cNvPr>
              <p:cNvSpPr txBox="1"/>
              <p:nvPr/>
            </p:nvSpPr>
            <p:spPr>
              <a:xfrm rot="-5400000">
                <a:off x="3038953" y="1394597"/>
                <a:ext cx="182215" cy="250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1951464-B824-0DDF-8133-45A5B0EF57A6}"/>
                  </a:ext>
                </a:extLst>
              </p:cNvPr>
              <p:cNvSpPr/>
              <p:nvPr/>
            </p:nvSpPr>
            <p:spPr>
              <a:xfrm>
                <a:off x="2517193" y="1899"/>
                <a:ext cx="1225736" cy="1225736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16" name="Text Box 8">
                <a:extLst>
                  <a:ext uri="{FF2B5EF4-FFF2-40B4-BE49-F238E27FC236}">
                    <a16:creationId xmlns:a16="http://schemas.microsoft.com/office/drawing/2014/main" id="{0CD74A9B-1742-871A-1B17-3811FFE38A5A}"/>
                  </a:ext>
                </a:extLst>
              </p:cNvPr>
              <p:cNvSpPr txBox="1"/>
              <p:nvPr/>
            </p:nvSpPr>
            <p:spPr>
              <a:xfrm>
                <a:off x="2696698" y="181404"/>
                <a:ext cx="866726" cy="8667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225" tIns="15225" rIns="15225" bIns="152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1200" b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entury Gothic" panose="020B0502020202020204" pitchFamily="34" charset="0"/>
                  </a:rPr>
                  <a:t>Learn</a:t>
                </a:r>
                <a:endParaRPr lang="en-GB" sz="1100"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D37F94D9-1F98-0B07-AE22-202919D3DD15}"/>
                  </a:ext>
                </a:extLst>
              </p:cNvPr>
              <p:cNvSpPr/>
              <p:nvPr/>
            </p:nvSpPr>
            <p:spPr>
              <a:xfrm rot="-1080000">
                <a:off x="3809327" y="1860279"/>
                <a:ext cx="260307" cy="416750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4BD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18" name="Text Box 10">
                <a:extLst>
                  <a:ext uri="{FF2B5EF4-FFF2-40B4-BE49-F238E27FC236}">
                    <a16:creationId xmlns:a16="http://schemas.microsoft.com/office/drawing/2014/main" id="{15266F23-A0B3-E707-8224-8C33B025CAEC}"/>
                  </a:ext>
                </a:extLst>
              </p:cNvPr>
              <p:cNvSpPr txBox="1"/>
              <p:nvPr/>
            </p:nvSpPr>
            <p:spPr>
              <a:xfrm rot="-1080000">
                <a:off x="3811238" y="1955695"/>
                <a:ext cx="182215" cy="250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58D7E83-0D65-43C3-8FF3-CD2358147D33}"/>
                  </a:ext>
                </a:extLst>
              </p:cNvPr>
              <p:cNvSpPr/>
              <p:nvPr/>
            </p:nvSpPr>
            <p:spPr>
              <a:xfrm>
                <a:off x="4150045" y="1188236"/>
                <a:ext cx="1225736" cy="1225736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20" name="Text Box 12">
                <a:extLst>
                  <a:ext uri="{FF2B5EF4-FFF2-40B4-BE49-F238E27FC236}">
                    <a16:creationId xmlns:a16="http://schemas.microsoft.com/office/drawing/2014/main" id="{F27105FE-3550-A038-0B8E-75FB9B03C619}"/>
                  </a:ext>
                </a:extLst>
              </p:cNvPr>
              <p:cNvSpPr txBox="1"/>
              <p:nvPr/>
            </p:nvSpPr>
            <p:spPr>
              <a:xfrm>
                <a:off x="4329550" y="1367741"/>
                <a:ext cx="866726" cy="8667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225" tIns="15225" rIns="15225" bIns="152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1200" b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entury Gothic" panose="020B0502020202020204" pitchFamily="34" charset="0"/>
                  </a:rPr>
                  <a:t>Set/share vision</a:t>
                </a:r>
                <a:endParaRPr lang="en-GB" sz="1100"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E49175A0-A1A5-1B79-52AE-4DE77091B84D}"/>
                  </a:ext>
                </a:extLst>
              </p:cNvPr>
              <p:cNvSpPr/>
              <p:nvPr/>
            </p:nvSpPr>
            <p:spPr>
              <a:xfrm rot="3240000">
                <a:off x="3500156" y="2811809"/>
                <a:ext cx="260307" cy="416750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4BD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22" name="Text Box 14">
                <a:extLst>
                  <a:ext uri="{FF2B5EF4-FFF2-40B4-BE49-F238E27FC236}">
                    <a16:creationId xmlns:a16="http://schemas.microsoft.com/office/drawing/2014/main" id="{55C30BE6-6379-48FC-4C4B-D7B29F35FE02}"/>
                  </a:ext>
                </a:extLst>
              </p:cNvPr>
              <p:cNvSpPr txBox="1"/>
              <p:nvPr/>
            </p:nvSpPr>
            <p:spPr>
              <a:xfrm rot="3240000">
                <a:off x="3516251" y="2863570"/>
                <a:ext cx="182215" cy="250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E0B144A-41FB-E0D7-53E7-72D8E1C1A9C7}"/>
                  </a:ext>
                </a:extLst>
              </p:cNvPr>
              <p:cNvSpPr/>
              <p:nvPr/>
            </p:nvSpPr>
            <p:spPr>
              <a:xfrm>
                <a:off x="3526351" y="3107770"/>
                <a:ext cx="1225736" cy="1225736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24" name="Text Box 16">
                <a:extLst>
                  <a:ext uri="{FF2B5EF4-FFF2-40B4-BE49-F238E27FC236}">
                    <a16:creationId xmlns:a16="http://schemas.microsoft.com/office/drawing/2014/main" id="{3F545A6A-5899-492E-3895-663E32F79F1E}"/>
                  </a:ext>
                </a:extLst>
              </p:cNvPr>
              <p:cNvSpPr txBox="1"/>
              <p:nvPr/>
            </p:nvSpPr>
            <p:spPr>
              <a:xfrm>
                <a:off x="3705856" y="3287275"/>
                <a:ext cx="866726" cy="8667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225" tIns="15225" rIns="15225" bIns="152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1200" b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entury Gothic" panose="020B0502020202020204" pitchFamily="34" charset="0"/>
                  </a:rPr>
                  <a:t>Set/manage resources</a:t>
                </a:r>
                <a:endParaRPr lang="en-GB" sz="1100"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22664491-2FDC-64EA-1420-FC1D5F9F8405}"/>
                  </a:ext>
                </a:extLst>
              </p:cNvPr>
              <p:cNvSpPr/>
              <p:nvPr/>
            </p:nvSpPr>
            <p:spPr>
              <a:xfrm rot="7560000">
                <a:off x="2499659" y="2811809"/>
                <a:ext cx="260307" cy="416750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4BD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26" name="Text Box 18">
                <a:extLst>
                  <a:ext uri="{FF2B5EF4-FFF2-40B4-BE49-F238E27FC236}">
                    <a16:creationId xmlns:a16="http://schemas.microsoft.com/office/drawing/2014/main" id="{668AD8EA-EBA4-EFC6-0648-3677B788F5A7}"/>
                  </a:ext>
                </a:extLst>
              </p:cNvPr>
              <p:cNvSpPr txBox="1"/>
              <p:nvPr/>
            </p:nvSpPr>
            <p:spPr>
              <a:xfrm rot="-3240000">
                <a:off x="2561656" y="2863570"/>
                <a:ext cx="182215" cy="250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9BEB23D-39B3-F48F-6E9B-FC25798EA337}"/>
                  </a:ext>
                </a:extLst>
              </p:cNvPr>
              <p:cNvSpPr/>
              <p:nvPr/>
            </p:nvSpPr>
            <p:spPr>
              <a:xfrm>
                <a:off x="1508034" y="3107770"/>
                <a:ext cx="1225736" cy="1225736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28" name="Text Box 20">
                <a:extLst>
                  <a:ext uri="{FF2B5EF4-FFF2-40B4-BE49-F238E27FC236}">
                    <a16:creationId xmlns:a16="http://schemas.microsoft.com/office/drawing/2014/main" id="{C35D5D16-99F3-395F-4DE4-0B069BA4DB3F}"/>
                  </a:ext>
                </a:extLst>
              </p:cNvPr>
              <p:cNvSpPr txBox="1"/>
              <p:nvPr/>
            </p:nvSpPr>
            <p:spPr>
              <a:xfrm>
                <a:off x="1687539" y="3287275"/>
                <a:ext cx="866726" cy="8667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225" tIns="15225" rIns="15225" bIns="152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1200" b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entury Gothic" panose="020B0502020202020204" pitchFamily="34" charset="0"/>
                  </a:rPr>
                  <a:t>Monitor/ act/report on data</a:t>
                </a:r>
                <a:endParaRPr lang="en-GB" sz="1100"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1E0C3562-CF70-752C-50C5-F60898BC83D9}"/>
                  </a:ext>
                </a:extLst>
              </p:cNvPr>
              <p:cNvSpPr/>
              <p:nvPr/>
            </p:nvSpPr>
            <p:spPr>
              <a:xfrm rot="-9720000">
                <a:off x="2190488" y="1860279"/>
                <a:ext cx="260307" cy="416750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F4BD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30" name="Text Box 22">
                <a:extLst>
                  <a:ext uri="{FF2B5EF4-FFF2-40B4-BE49-F238E27FC236}">
                    <a16:creationId xmlns:a16="http://schemas.microsoft.com/office/drawing/2014/main" id="{86DF0429-9A28-7AB3-B28B-C77A83EC32B7}"/>
                  </a:ext>
                </a:extLst>
              </p:cNvPr>
              <p:cNvSpPr txBox="1"/>
              <p:nvPr/>
            </p:nvSpPr>
            <p:spPr>
              <a:xfrm rot="1080000">
                <a:off x="2266669" y="1955695"/>
                <a:ext cx="182215" cy="250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7CCF5B6-D0AF-868D-BEF9-A7C9304CD5C8}"/>
                  </a:ext>
                </a:extLst>
              </p:cNvPr>
              <p:cNvSpPr/>
              <p:nvPr/>
            </p:nvSpPr>
            <p:spPr>
              <a:xfrm>
                <a:off x="884340" y="1188236"/>
                <a:ext cx="1225736" cy="1225736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100">
                    <a:effectLst/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</a:rPr>
                  <a:t> </a:t>
                </a:r>
              </a:p>
            </p:txBody>
          </p:sp>
          <p:sp>
            <p:nvSpPr>
              <p:cNvPr id="32" name="Text Box 24">
                <a:extLst>
                  <a:ext uri="{FF2B5EF4-FFF2-40B4-BE49-F238E27FC236}">
                    <a16:creationId xmlns:a16="http://schemas.microsoft.com/office/drawing/2014/main" id="{61305BE2-D904-F716-C020-CE3D551DFD53}"/>
                  </a:ext>
                </a:extLst>
              </p:cNvPr>
              <p:cNvSpPr txBox="1"/>
              <p:nvPr/>
            </p:nvSpPr>
            <p:spPr>
              <a:xfrm>
                <a:off x="1063845" y="1367741"/>
                <a:ext cx="866726" cy="8667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225" tIns="15225" rIns="15225" bIns="15225" anchor="ctr" anchorCtr="0">
                <a:noAutofit/>
              </a:bodyPr>
              <a:lstStyle/>
              <a:p>
                <a:pPr algn="ctr">
                  <a:lnSpc>
                    <a:spcPct val="89000"/>
                  </a:lnSpc>
                  <a:spcAft>
                    <a:spcPts val="800"/>
                  </a:spcAft>
                </a:pPr>
                <a:r>
                  <a:rPr lang="en-GB" sz="1200" b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entury Gothic" panose="020B0502020202020204" pitchFamily="34" charset="0"/>
                  </a:rPr>
                  <a:t>Be and hold others accountable</a:t>
                </a:r>
                <a:endParaRPr lang="en-GB" sz="1100"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0066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E.g. How people of colour can define the role they want to play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5DBA57F-8E9F-EACF-6AFC-A70A15E50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4138" y="1825625"/>
            <a:ext cx="4409661" cy="4351338"/>
          </a:xfrm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Practical considerations</a:t>
            </a:r>
          </a:p>
          <a:p>
            <a:r>
              <a:rPr lang="en-GB" dirty="0">
                <a:latin typeface="Century Gothic" panose="020B0502020202020204" pitchFamily="34" charset="0"/>
              </a:rPr>
              <a:t>Emotional considerations</a:t>
            </a:r>
          </a:p>
          <a:p>
            <a:r>
              <a:rPr lang="en-GB" dirty="0">
                <a:latin typeface="Century Gothic" panose="020B0502020202020204" pitchFamily="34" charset="0"/>
              </a:rPr>
              <a:t>Assumptions</a:t>
            </a:r>
          </a:p>
          <a:p>
            <a:r>
              <a:rPr lang="en-GB" dirty="0">
                <a:latin typeface="Century Gothic" panose="020B0502020202020204" pitchFamily="34" charset="0"/>
              </a:rPr>
              <a:t>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17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" y="365124"/>
            <a:ext cx="1007517" cy="982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C59862-412E-7DFA-E73A-0EB075F96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7" y="1604404"/>
            <a:ext cx="6507762" cy="52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69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E.g. Making commitment to action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Discussion points for trustees and senior leaders</a:t>
            </a:r>
          </a:p>
          <a:p>
            <a:r>
              <a:rPr lang="en-GB" dirty="0">
                <a:latin typeface="Century Gothic" panose="020B0502020202020204" pitchFamily="34" charset="0"/>
              </a:rPr>
              <a:t>Approaches to developing an organisation specific vision</a:t>
            </a:r>
          </a:p>
          <a:p>
            <a:r>
              <a:rPr lang="en-GB" dirty="0">
                <a:latin typeface="Century Gothic" panose="020B0502020202020204" pitchFamily="34" charset="0"/>
              </a:rPr>
              <a:t>How and to whom to communicate your vision and commitments</a:t>
            </a: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GB" sz="3600" b="1" dirty="0">
                <a:solidFill>
                  <a:srgbClr val="800080"/>
                </a:solidFill>
                <a:latin typeface="Century Gothic" panose="020B0502020202020204" pitchFamily="34" charset="0"/>
              </a:rPr>
              <a:t>This guidance manual holds your hand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18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149009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7800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Finally…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Full Colour: “We’re not here to judge, we are here to help”</a:t>
            </a: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For the 84%</a:t>
            </a:r>
          </a:p>
          <a:p>
            <a:r>
              <a:rPr lang="en-GB" dirty="0">
                <a:latin typeface="Century Gothic" panose="020B0502020202020204" pitchFamily="34" charset="0"/>
              </a:rPr>
              <a:t>Clear journey of change that you can apply in your organisation and understand your contribution to sector change</a:t>
            </a:r>
          </a:p>
          <a:p>
            <a:r>
              <a:rPr lang="en-GB" dirty="0">
                <a:latin typeface="Century Gothic" panose="020B0502020202020204" pitchFamily="34" charset="0"/>
              </a:rPr>
              <a:t>Practical steps to take</a:t>
            </a:r>
          </a:p>
          <a:p>
            <a:r>
              <a:rPr lang="en-GB" dirty="0">
                <a:latin typeface="Century Gothic" panose="020B0502020202020204" pitchFamily="34" charset="0"/>
              </a:rPr>
              <a:t>Aim is to take away the uncertainty of where to start 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19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149009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7800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6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Why this work matters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 professionals are one of the least racially diverse professions in the UK, with just 4.81% identifying as Black, Asian or from other minority ethnic groups, compared to 12.64% across all UK professions</a:t>
            </a:r>
            <a:r>
              <a:rPr lang="en-GB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dirty="0">
                <a:effectLst/>
              </a:rPr>
              <a:t> </a:t>
            </a:r>
          </a:p>
          <a:p>
            <a:pPr marL="0" indent="0" algn="r">
              <a:buNone/>
            </a:pPr>
            <a:r>
              <a:rPr lang="en-GB" sz="28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Racial diversity in environment professionals</a:t>
            </a:r>
            <a:r>
              <a:rPr lang="en-GB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SOS, 2022</a:t>
            </a:r>
            <a:endParaRPr lang="en-GB" dirty="0">
              <a:effectLst/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dirty="0">
              <a:effectLst/>
            </a:endParaRP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2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149009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7800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81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6C2F70-A7D4-9E65-FE76-0232D814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6600"/>
                </a:solidFill>
                <a:latin typeface="Century Gothic" panose="020B0502020202020204" pitchFamily="34" charset="0"/>
              </a:rPr>
              <a:t>                 </a:t>
            </a:r>
            <a:br>
              <a:rPr lang="en-GB" b="1" dirty="0">
                <a:solidFill>
                  <a:srgbClr val="FF6600"/>
                </a:solidFill>
                <a:latin typeface="Century Gothic" panose="020B0502020202020204" pitchFamily="34" charset="0"/>
              </a:rPr>
            </a:br>
            <a:r>
              <a:rPr lang="en-GB" b="1" dirty="0">
                <a:solidFill>
                  <a:srgbClr val="FF6600"/>
                </a:solidFill>
                <a:latin typeface="Century Gothic" panose="020B0502020202020204" pitchFamily="34" charset="0"/>
              </a:rPr>
              <a:t>                            </a:t>
            </a:r>
            <a:r>
              <a:rPr lang="en-GB" sz="73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Thank you</a:t>
            </a:r>
            <a:br>
              <a:rPr lang="en-GB" b="1" dirty="0">
                <a:solidFill>
                  <a:srgbClr val="FF6600"/>
                </a:solidFill>
                <a:latin typeface="Century Gothic" panose="020B0502020202020204" pitchFamily="34" charset="0"/>
              </a:rPr>
            </a:b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These slides, </a:t>
            </a:r>
            <a:r>
              <a:rPr lang="en-GB">
                <a:latin typeface="Century Gothic" panose="020B0502020202020204" pitchFamily="34" charset="0"/>
              </a:rPr>
              <a:t>the reports, </a:t>
            </a:r>
            <a:r>
              <a:rPr lang="en-GB" dirty="0">
                <a:latin typeface="Century Gothic" panose="020B0502020202020204" pitchFamily="34" charset="0"/>
              </a:rPr>
              <a:t>and guidance resources can be found at:</a:t>
            </a: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  <a:hlinkClick r:id="rId3"/>
              </a:rPr>
              <a:t>www.wcl.org.uk/ethnic-diversity-route-map-resources.asp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Srabani Sen OBE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  <a:hlinkClick r:id="rId4"/>
              </a:rPr>
              <a:t>srabani.sen@fullclr.com</a:t>
            </a: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www.fullclr.com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20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149009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6850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3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995991" cy="78201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4400" b="1" dirty="0">
                <a:solidFill>
                  <a:srgbClr val="800080"/>
                </a:solidFill>
                <a:latin typeface="Century Gothic" panose="020B0502020202020204" pitchFamily="34" charset="0"/>
              </a:rPr>
              <a:t>What we’ve deve</a:t>
            </a:r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loped</a:t>
            </a:r>
            <a:endParaRPr lang="en-GB" sz="4400" b="1" dirty="0">
              <a:solidFill>
                <a:srgbClr val="800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400" y="1444486"/>
            <a:ext cx="4133548" cy="5413514"/>
          </a:xfrm>
        </p:spPr>
        <p:txBody>
          <a:bodyPr>
            <a:normAutofit fontScale="92500"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Overall objective: to change the world from within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Addressing barriers to recruitment and retention 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Culture/ leadership</a:t>
            </a:r>
          </a:p>
          <a:p>
            <a:r>
              <a:rPr lang="en-GB" dirty="0">
                <a:latin typeface="Century Gothic" panose="020B0502020202020204" pitchFamily="34" charset="0"/>
              </a:rPr>
              <a:t>1 Uncovering the issues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What’s helping and hindering progress</a:t>
            </a:r>
          </a:p>
          <a:p>
            <a:r>
              <a:rPr lang="en-GB" dirty="0">
                <a:latin typeface="Century Gothic" panose="020B0502020202020204" pitchFamily="34" charset="0"/>
              </a:rPr>
              <a:t>2 Articulating a journey of change: the Route Map</a:t>
            </a:r>
          </a:p>
          <a:p>
            <a:r>
              <a:rPr lang="en-GB" dirty="0">
                <a:latin typeface="Century Gothic" panose="020B0502020202020204" pitchFamily="34" charset="0"/>
              </a:rPr>
              <a:t>3 Practical guidance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pPr lvl="1"/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3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206098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9" y="365124"/>
            <a:ext cx="1007517" cy="982111"/>
          </a:xfrm>
          <a:prstGeom prst="rect">
            <a:avLst/>
          </a:prstGeom>
        </p:spPr>
      </p:pic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5DAA0BFC-BBB6-83BF-D478-071966597A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460">
            <a:off x="4298769" y="1431744"/>
            <a:ext cx="2794367" cy="3952430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EF58FA-D806-BF67-D891-B7CACB9E6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48" y="1585008"/>
            <a:ext cx="2805620" cy="39683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B57BB06-67AD-3487-40CB-E596A6B52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457">
            <a:off x="8849603" y="2359222"/>
            <a:ext cx="2850365" cy="40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5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How we developed the Route Map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4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944218" y="6721475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9" y="571258"/>
            <a:ext cx="1007517" cy="982111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ED535A9-C1A3-7A2E-6176-488A97D613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308161"/>
              </p:ext>
            </p:extLst>
          </p:nvPr>
        </p:nvGraphicFramePr>
        <p:xfrm>
          <a:off x="2031999" y="1690687"/>
          <a:ext cx="8556487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79892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983"/>
            <a:ext cx="10515600" cy="942109"/>
          </a:xfrm>
        </p:spPr>
        <p:txBody>
          <a:bodyPr>
            <a:normAutofit/>
          </a:bodyPr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Appetite and perception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497499"/>
            <a:ext cx="11317356" cy="5210480"/>
          </a:xfrm>
        </p:spPr>
        <p:txBody>
          <a:bodyPr>
            <a:norm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Appetite vs Action Gap: </a:t>
            </a: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86% of leaders say increasing ethnic diversity should be a top or high sector priority, but only 22% feel it currently is</a:t>
            </a: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84% of organisations have considered the issues, but do not have a specific diversity action plan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nly 4% have an action plan that they consistently implement</a:t>
            </a:r>
            <a:br>
              <a:rPr lang="en-US" sz="28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endParaRPr lang="en-US" sz="28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Perception gap: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60% of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CEOs say diversity is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currently prioritised organizationally, compared to 38% of staff.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5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189981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747980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981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97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 Organisational readiness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35BE378-7383-49DE-B56D-C58A425F6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374" y="1652585"/>
            <a:ext cx="10901189" cy="48781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6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721475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7800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15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006"/>
          </a:xfrm>
        </p:spPr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Racism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339" y="1499910"/>
            <a:ext cx="5476461" cy="5030787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All POC Full Colour spoke to said there was overt/covert racism and unconscious bias in the sector</a:t>
            </a:r>
          </a:p>
          <a:p>
            <a:r>
              <a:rPr lang="en-GB" dirty="0">
                <a:latin typeface="Century Gothic" panose="020B0502020202020204" pitchFamily="34" charset="0"/>
              </a:rPr>
              <a:t>IES report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Stereotyping and discrimination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Exclusion from networks/ mentorship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Isolation, lack of voice</a:t>
            </a:r>
          </a:p>
          <a:p>
            <a:r>
              <a:rPr lang="en-GB" dirty="0">
                <a:latin typeface="Century Gothic" panose="020B0502020202020204" pitchFamily="34" charset="0"/>
              </a:rPr>
              <a:t>If you don’t address the barriers you won’t become diverse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622826-0048-BFBB-450E-22ACE1906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9909"/>
            <a:ext cx="5741504" cy="5221563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Anti-blackness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Covert racism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Every day racism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Gaslighting/ racial gaslighting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Institutional/systemic racism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Microaggressions</a:t>
            </a:r>
          </a:p>
          <a:p>
            <a:pPr lvl="1"/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Micro insults</a:t>
            </a:r>
          </a:p>
          <a:p>
            <a:pPr lvl="1"/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Micro invalidations</a:t>
            </a:r>
          </a:p>
          <a:p>
            <a:pPr lvl="1"/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Micro assaults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Overt racism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Model minorities (…pitting minorities against each other)</a:t>
            </a:r>
          </a:p>
          <a:p>
            <a:r>
              <a:rPr lang="en-GB" dirty="0">
                <a:solidFill>
                  <a:srgbClr val="800080"/>
                </a:solidFill>
                <a:latin typeface="Century Gothic" panose="020B0502020202020204" pitchFamily="34" charset="0"/>
              </a:rPr>
              <a:t>Unconscious bia</a:t>
            </a:r>
            <a:r>
              <a:rPr lang="en-GB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7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721475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7021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7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983"/>
            <a:ext cx="10515600" cy="942109"/>
          </a:xfrm>
        </p:spPr>
        <p:txBody>
          <a:bodyPr/>
          <a:lstStyle/>
          <a:p>
            <a:pPr algn="r"/>
            <a:r>
              <a:rPr lang="en-GB" b="1" dirty="0">
                <a:solidFill>
                  <a:srgbClr val="800080"/>
                </a:solidFill>
                <a:latin typeface="Century Gothic" panose="020B0502020202020204" pitchFamily="34" charset="0"/>
              </a:rPr>
              <a:t>Challenges: revolutionary 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497499"/>
            <a:ext cx="11317356" cy="5210480"/>
          </a:xfrm>
        </p:spPr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Needed to make choices to make the route map coherent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Not covered some issues E.g. “Downstream” issues, volunteers</a:t>
            </a:r>
          </a:p>
          <a:p>
            <a:pPr marL="457200" lvl="1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Breadth of sector: size, focus, where orgs are on journey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Everyone needs something different </a:t>
            </a:r>
          </a:p>
          <a:p>
            <a:pPr marL="457200" lvl="1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Consensus = impossible. </a:t>
            </a:r>
            <a:r>
              <a:rPr lang="en-GB" i="1" dirty="0">
                <a:latin typeface="Century Gothic" panose="020B0502020202020204" pitchFamily="34" charset="0"/>
              </a:rPr>
              <a:t>NOTE: POC don’t have united view</a:t>
            </a:r>
          </a:p>
          <a:p>
            <a:pPr marL="0" indent="0">
              <a:buNone/>
            </a:pPr>
            <a:endParaRPr lang="en-GB" i="1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Lack of POC in sector: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POC overburdened: hard to secure input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8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189981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8DA854-BB85-4AFB-8550-A5EB99D581F7}"/>
              </a:ext>
            </a:extLst>
          </p:cNvPr>
          <p:cNvCxnSpPr/>
          <p:nvPr/>
        </p:nvCxnSpPr>
        <p:spPr>
          <a:xfrm>
            <a:off x="838200" y="6747980"/>
            <a:ext cx="10515600" cy="0"/>
          </a:xfrm>
          <a:prstGeom prst="line">
            <a:avLst/>
          </a:prstGeom>
          <a:ln w="3810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9" descr="A picture containing food&#10;&#10;Description automatically generated">
            <a:extLst>
              <a:ext uri="{FF2B5EF4-FFF2-40B4-BE49-F238E27FC236}">
                <a16:creationId xmlns:a16="http://schemas.microsoft.com/office/drawing/2014/main" id="{C555A3FB-F42F-4B54-A3B4-31BF06D19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981"/>
            <a:ext cx="1007517" cy="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00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7D5D22-7C70-4F08-9E4C-DAEA0198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GB" b="1" dirty="0">
              <a:solidFill>
                <a:srgbClr val="800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740A4-288E-41EB-9DED-7CE187E2B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GB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44A1-A832-485D-BE96-615939B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0276-8CED-46F7-BE87-29502D832C8E}" type="slidenum">
              <a:rPr lang="en-GB" smtClean="0"/>
              <a:t>9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726AC2-3DBA-46E7-AE15-9963A2B50A2F}"/>
              </a:ext>
            </a:extLst>
          </p:cNvPr>
          <p:cNvCxnSpPr>
            <a:cxnSpLocks/>
          </p:cNvCxnSpPr>
          <p:nvPr/>
        </p:nvCxnSpPr>
        <p:spPr>
          <a:xfrm>
            <a:off x="2425148" y="365124"/>
            <a:ext cx="892865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Diagram&#10;&#10;Description automatically generated">
            <a:extLst>
              <a:ext uri="{FF2B5EF4-FFF2-40B4-BE49-F238E27FC236}">
                <a16:creationId xmlns:a16="http://schemas.microsoft.com/office/drawing/2014/main" id="{88E3D801-5BDB-4004-920A-FC549A338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4" y="244819"/>
            <a:ext cx="11388973" cy="64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60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8c0679-bb38-45e6-a8e8-7886364a11f9">
      <Terms xmlns="http://schemas.microsoft.com/office/infopath/2007/PartnerControls"/>
    </lcf76f155ced4ddcb4097134ff3c332f>
    <TaxCatchAll xmlns="b1c0cd41-746f-4511-ab02-2f692173ae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557433647428473C635F375004C" ma:contentTypeVersion="16" ma:contentTypeDescription="Create a new document." ma:contentTypeScope="" ma:versionID="a0488dd5cf6aed1255685541d31b2916">
  <xsd:schema xmlns:xsd="http://www.w3.org/2001/XMLSchema" xmlns:xs="http://www.w3.org/2001/XMLSchema" xmlns:p="http://schemas.microsoft.com/office/2006/metadata/properties" xmlns:ns2="518c0679-bb38-45e6-a8e8-7886364a11f9" xmlns:ns3="b1c0cd41-746f-4511-ab02-2f692173ae52" targetNamespace="http://schemas.microsoft.com/office/2006/metadata/properties" ma:root="true" ma:fieldsID="c59053956ea760eff2fdcc0f034d9a4d" ns2:_="" ns3:_="">
    <xsd:import namespace="518c0679-bb38-45e6-a8e8-7886364a11f9"/>
    <xsd:import namespace="b1c0cd41-746f-4511-ab02-2f692173a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c0679-bb38-45e6-a8e8-7886364a11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786334b-f753-4b51-a112-56cabd95c7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0cd41-746f-4511-ab02-2f692173a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d3b50d9-9e7d-4698-9c77-b9918d8fb89c}" ma:internalName="TaxCatchAll" ma:showField="CatchAllData" ma:web="b1c0cd41-746f-4511-ab02-2f692173ae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A00E04-94E4-4722-A849-9C44F4CEAA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E2BD33-1228-4372-9C7A-C37D7CB8B5A9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518c0679-bb38-45e6-a8e8-7886364a11f9"/>
    <ds:schemaRef ds:uri="http://purl.org/dc/dcmitype/"/>
    <ds:schemaRef ds:uri="http://purl.org/dc/elements/1.1/"/>
    <ds:schemaRef ds:uri="b1c0cd41-746f-4511-ab02-2f692173ae52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F4AA9B3-24F7-42F0-AD74-CFF7BC578C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8c0679-bb38-45e6-a8e8-7886364a11f9"/>
    <ds:schemaRef ds:uri="b1c0cd41-746f-4511-ab02-2f692173a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3470</TotalTime>
  <Words>937</Words>
  <Application>Microsoft Office PowerPoint</Application>
  <PresentationFormat>Widescreen</PresentationFormat>
  <Paragraphs>195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Montserrat</vt:lpstr>
      <vt:lpstr>Times New Roman</vt:lpstr>
      <vt:lpstr>Wingdings</vt:lpstr>
      <vt:lpstr>Office Theme</vt:lpstr>
      <vt:lpstr>Route map to greater ethnic diversity in the environment sector</vt:lpstr>
      <vt:lpstr>Why this work matters</vt:lpstr>
      <vt:lpstr>What we’ve developed</vt:lpstr>
      <vt:lpstr>How we developed the Route Map</vt:lpstr>
      <vt:lpstr>Appetite and perception </vt:lpstr>
      <vt:lpstr> Organisational readiness</vt:lpstr>
      <vt:lpstr>Racism </vt:lpstr>
      <vt:lpstr>Challenges: revolutionary work</vt:lpstr>
      <vt:lpstr>PowerPoint Presentation</vt:lpstr>
      <vt:lpstr>What’s the route map for (focus)</vt:lpstr>
      <vt:lpstr>Who?</vt:lpstr>
      <vt:lpstr>Summary of route map</vt:lpstr>
      <vt:lpstr>3 phases of journey to long term change</vt:lpstr>
      <vt:lpstr>Four categories of milestones</vt:lpstr>
      <vt:lpstr>Guidance manual chapters</vt:lpstr>
      <vt:lpstr>E.g. Roles of leaders, managers, HR/L&amp;D</vt:lpstr>
      <vt:lpstr>E.g. How people of colour can define the role they want to play</vt:lpstr>
      <vt:lpstr>E.g. Making commitment to action</vt:lpstr>
      <vt:lpstr>Finally…</vt:lpstr>
      <vt:lpstr>                                             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Srabani Sen</dc:creator>
  <cp:lastModifiedBy>Emma Adler</cp:lastModifiedBy>
  <cp:revision>306</cp:revision>
  <dcterms:created xsi:type="dcterms:W3CDTF">2019-01-02T14:46:27Z</dcterms:created>
  <dcterms:modified xsi:type="dcterms:W3CDTF">2022-10-04T09:09:51Z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0x010100132BF557433647428473C635F375004C</vt:lpwstr>
  </property>
  <property fmtid="{D5CDD505-2E9C-101B-9397-08002B2CF9AE}" pid="3" name="MediaServiceImageTags">
    <vt:lpwstr/>
  </property>
</Properties>
</file>